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9" r:id="rId3"/>
    <p:sldId id="263" r:id="rId4"/>
    <p:sldId id="266" r:id="rId5"/>
    <p:sldId id="264" r:id="rId6"/>
    <p:sldId id="257" r:id="rId7"/>
    <p:sldId id="265" r:id="rId8"/>
    <p:sldId id="267" r:id="rId9"/>
    <p:sldId id="270" r:id="rId10"/>
    <p:sldId id="273" r:id="rId11"/>
    <p:sldId id="279" r:id="rId12"/>
    <p:sldId id="281" r:id="rId13"/>
    <p:sldId id="282" r:id="rId14"/>
    <p:sldId id="276" r:id="rId15"/>
    <p:sldId id="280" r:id="rId16"/>
    <p:sldId id="271" r:id="rId17"/>
    <p:sldId id="272" r:id="rId18"/>
    <p:sldId id="268" r:id="rId19"/>
    <p:sldId id="290" r:id="rId20"/>
    <p:sldId id="296" r:id="rId21"/>
    <p:sldId id="295" r:id="rId22"/>
    <p:sldId id="294" r:id="rId23"/>
    <p:sldId id="297" r:id="rId24"/>
    <p:sldId id="285" r:id="rId25"/>
    <p:sldId id="286" r:id="rId26"/>
    <p:sldId id="287" r:id="rId27"/>
    <p:sldId id="277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0747"/>
    <a:srgbClr val="00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C0741-E443-4F73-BFC8-A4693CFB72CF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C3055-AE43-45F0-AE05-1885A16639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6175" y="685800"/>
            <a:ext cx="4548188" cy="341312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</a:ln>
        </p:spPr>
        <p:txBody>
          <a:bodyPr/>
          <a:lstStyle/>
          <a:p>
            <a:fld id="{CBEB8C74-8D37-416D-9B85-3CC804479E5E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75E97C5-832D-46F6-8966-22D70B702966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solidFill>
            <a:srgbClr val="FFFFFF"/>
          </a:solidFill>
          <a:ln/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70922" cy="410028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C4E0C-9E5F-469D-8551-F690CD5B6D2C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9332-D7B2-4DFF-AF30-B17E7ABEBA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8686800" cy="6858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  <a:t/>
            </a:r>
            <a:b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</a:b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  <a:t>1.The Multidisciplinary Nature of </a:t>
            </a: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  <a:t>E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  <a:t>nvironmental Studies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6248400"/>
            <a:ext cx="246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LECTURE By :G.SRINIVAS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Major Global Environmental Problems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Rapid population growth</a:t>
            </a:r>
          </a:p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 Food shortage and famines </a:t>
            </a:r>
          </a:p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 Water Shortage </a:t>
            </a:r>
          </a:p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Depletion of non renewable fossil fuel</a:t>
            </a:r>
          </a:p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Damage to the environment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400" dirty="0" smtClean="0">
                <a:latin typeface="Times New Roman" pitchFamily="16" charset="0"/>
                <a:cs typeface="Times New Roman" pitchFamily="16" charset="0"/>
              </a:rPr>
              <a:t>Acid Rains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400" dirty="0" smtClean="0">
                <a:latin typeface="Times New Roman" pitchFamily="16" charset="0"/>
                <a:cs typeface="Times New Roman" pitchFamily="16" charset="0"/>
              </a:rPr>
              <a:t>Global Warming, ozone depletion</a:t>
            </a:r>
          </a:p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Deforestation</a:t>
            </a:r>
          </a:p>
          <a:p>
            <a:pPr eaLnBrk="1" hangingPunct="1"/>
            <a:r>
              <a:rPr lang="en-US" dirty="0" smtClean="0">
                <a:latin typeface="Times New Roman" pitchFamily="16" charset="0"/>
                <a:cs typeface="Times New Roman" pitchFamily="16" charset="0"/>
              </a:rPr>
              <a:t>Disposal of solid and hazardous wastes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457200"/>
            <a:ext cx="8173118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7772400" cy="58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8797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457200" y="533400"/>
            <a:ext cx="80010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800" b="1">
                <a:solidFill>
                  <a:srgbClr val="800000"/>
                </a:solidFill>
                <a:latin typeface="Times New Roman" pitchFamily="16" charset="0"/>
              </a:rPr>
              <a:t>EVIDENCE THAT CLIMATE IS CHANGING 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533400" y="1219200"/>
            <a:ext cx="8229600" cy="495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2900" indent="-325438">
              <a:lnSpc>
                <a:spcPct val="90000"/>
              </a:lnSpc>
              <a:spcBef>
                <a:spcPts val="1200"/>
              </a:spcBef>
              <a:buClrTx/>
              <a:buFontTx/>
              <a:buNone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In addition to temperature </a:t>
            </a:r>
            <a:r>
              <a:rPr lang="en-US" sz="2400" dirty="0" smtClean="0">
                <a:solidFill>
                  <a:schemeClr val="tx2"/>
                </a:solidFill>
                <a:latin typeface="Times New Roman" pitchFamily="16" charset="0"/>
              </a:rPr>
              <a:t>observations, </a:t>
            </a: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over recent </a:t>
            </a:r>
            <a:r>
              <a:rPr lang="en-US" sz="2400" dirty="0" smtClean="0">
                <a:solidFill>
                  <a:schemeClr val="tx2"/>
                </a:solidFill>
                <a:latin typeface="Times New Roman" pitchFamily="16" charset="0"/>
              </a:rPr>
              <a:t>decades -</a:t>
            </a:r>
            <a:endParaRPr lang="en-US" sz="2400" dirty="0">
              <a:solidFill>
                <a:schemeClr val="tx2"/>
              </a:solidFill>
              <a:latin typeface="Times New Roman" pitchFamily="16" charset="0"/>
            </a:endParaRP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Evaporation &amp; rainfall are increasing;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Permafrost is melting;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Corals are bleaching;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Glaciers are retreating;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Sea ice is shrinking;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Sea level is rising;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Wildfires are increasing;</a:t>
            </a:r>
          </a:p>
          <a:p>
            <a:pPr marL="342900" indent="-325438">
              <a:lnSpc>
                <a:spcPct val="90000"/>
              </a:lnSpc>
              <a:spcBef>
                <a:spcPts val="1200"/>
              </a:spcBef>
              <a:buFont typeface="Arial" charset="0"/>
              <a:buChar char="•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</a:pPr>
            <a:r>
              <a:rPr lang="en-US" sz="2400" dirty="0">
                <a:solidFill>
                  <a:schemeClr val="tx2"/>
                </a:solidFill>
                <a:latin typeface="Times New Roman" pitchFamily="16" charset="0"/>
              </a:rPr>
              <a:t>   Storm &amp; flood damages are soaring.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53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1000" y="1219200"/>
            <a:ext cx="248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global Warming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  <a:latin typeface="Times New Roman" pitchFamily="16" charset="0"/>
                <a:cs typeface="Times New Roman" pitchFamily="16" charset="0"/>
              </a:rPr>
              <a:t>Objectives of environmental studies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91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Times New Roman" pitchFamily="16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Awareness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To help people acquire an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6" charset="0"/>
                <a:cs typeface="Times New Roman" pitchFamily="16" charset="0"/>
              </a:rPr>
              <a:t>awareness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 of and a sensitivity to the total environment and its allied problems</a:t>
            </a:r>
          </a:p>
          <a:p>
            <a:pPr eaLnBrk="1" hangingPunct="1">
              <a:buFont typeface="Times New Roman" pitchFamily="16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Knowledge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To help people acquire basic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6" charset="0"/>
                <a:cs typeface="Times New Roman" pitchFamily="16" charset="0"/>
              </a:rPr>
              <a:t>understanding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 of the total environment and associated problems</a:t>
            </a:r>
          </a:p>
          <a:p>
            <a:pPr eaLnBrk="1" hangingPunct="1">
              <a:buFont typeface="Times New Roman" pitchFamily="16" charset="0"/>
              <a:buNone/>
            </a:pPr>
            <a:r>
              <a:rPr lang="en-US" sz="28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Attitude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To help people acquire social values, strong feelings of concern for the environment and the motivation to act in protecting and improving</a:t>
            </a:r>
          </a:p>
          <a:p>
            <a:pPr eaLnBrk="1" hangingPunct="1">
              <a:buFont typeface="Times New Roman" pitchFamily="16" charset="0"/>
              <a:buNone/>
            </a:pPr>
            <a:r>
              <a:rPr lang="en-US" sz="24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Skills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To help people acquire the skills for </a:t>
            </a:r>
            <a:r>
              <a:rPr lang="en-US" sz="2000" dirty="0" smtClean="0">
                <a:solidFill>
                  <a:srgbClr val="0070C0"/>
                </a:solidFill>
                <a:latin typeface="Times New Roman" pitchFamily="16" charset="0"/>
                <a:cs typeface="Times New Roman" pitchFamily="16" charset="0"/>
              </a:rPr>
              <a:t>identifying and solving </a:t>
            </a: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environmental problems</a:t>
            </a:r>
          </a:p>
          <a:p>
            <a:pPr eaLnBrk="1" hangingPunct="1">
              <a:buFont typeface="Times New Roman" pitchFamily="16" charset="0"/>
              <a:buNone/>
            </a:pPr>
            <a:r>
              <a:rPr lang="en-US" sz="24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Evaluation Ability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Evaluate environmental measures and education programs</a:t>
            </a:r>
          </a:p>
          <a:p>
            <a:pPr eaLnBrk="1" hangingPunct="1">
              <a:buFont typeface="Times New Roman" pitchFamily="16" charset="0"/>
              <a:buNone/>
            </a:pPr>
            <a:r>
              <a:rPr lang="en-US" sz="20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Participation</a:t>
            </a:r>
          </a:p>
          <a:p>
            <a:pPr lvl="1" eaLnBrk="1" hangingPunct="1">
              <a:buFont typeface="Times New Roman" pitchFamily="16" charset="0"/>
              <a:buNone/>
            </a:pPr>
            <a:r>
              <a:rPr lang="en-US" sz="2200" dirty="0" smtClean="0">
                <a:latin typeface="Times New Roman" pitchFamily="16" charset="0"/>
                <a:cs typeface="Times New Roman" pitchFamily="16" charset="0"/>
              </a:rPr>
              <a:t>Active </a:t>
            </a:r>
            <a:r>
              <a:rPr lang="en-US" sz="2200" dirty="0" smtClean="0">
                <a:solidFill>
                  <a:srgbClr val="0070C0"/>
                </a:solidFill>
                <a:latin typeface="Times New Roman" pitchFamily="16" charset="0"/>
                <a:cs typeface="Times New Roman" pitchFamily="16" charset="0"/>
              </a:rPr>
              <a:t>involvement at all levels </a:t>
            </a:r>
            <a:r>
              <a:rPr lang="en-US" sz="2200" dirty="0" smtClean="0">
                <a:latin typeface="Times New Roman" pitchFamily="16" charset="0"/>
                <a:cs typeface="Times New Roman" pitchFamily="16" charset="0"/>
              </a:rPr>
              <a:t>in working towards resolving environmental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Importance of Environmental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114800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Conservation of energy by introduction  alternate sources, improved technologies, processes compatible with environment.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Increase in economic productivity through improved health of people.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Conservation of fast depleting natural resources.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Importance of Environmental Studies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 ways and means to maintain ecological balance.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Knowledge about waste management, treatment and disposal techniques.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Social responsibility towards control of environmental pollution and protection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Environmental values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Environment Valu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09600"/>
            <a:ext cx="8686800" cy="60198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Environmental services : </a:t>
            </a:r>
            <a:r>
              <a:rPr lang="en-US" sz="2800" b="1" dirty="0" smtClean="0">
                <a:solidFill>
                  <a:srgbClr val="C00000"/>
                </a:solidFill>
              </a:rPr>
              <a:t>Global, Regional &amp; Local </a:t>
            </a:r>
            <a:endParaRPr lang="en-US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6553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Environmental services : Global, Regional &amp; Local </a:t>
            </a:r>
            <a:endParaRPr lang="en-US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143000"/>
            <a:ext cx="7086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Environmental services : </a:t>
            </a:r>
            <a:r>
              <a:rPr lang="en-US" sz="2800" b="1" dirty="0" smtClean="0">
                <a:solidFill>
                  <a:srgbClr val="C00000"/>
                </a:solidFill>
              </a:rPr>
              <a:t>Global, Regional &amp; Local 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6800"/>
            <a:ext cx="7162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Environmental Significant Days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685800"/>
            <a:ext cx="6400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Activity 1: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Take </a:t>
            </a:r>
            <a:r>
              <a:rPr lang="en-US" sz="2800" dirty="0"/>
              <a:t>any article that you use in daily life –</a:t>
            </a:r>
          </a:p>
          <a:p>
            <a:pPr>
              <a:buNone/>
            </a:pPr>
            <a:r>
              <a:rPr lang="en-US" sz="2800" dirty="0"/>
              <a:t>a bucket full of water, or an item of food, </a:t>
            </a:r>
            <a:r>
              <a:rPr lang="en-US" sz="2800" dirty="0" smtClean="0"/>
              <a:t>a table</a:t>
            </a:r>
            <a:r>
              <a:rPr lang="en-US" sz="2800" dirty="0"/>
              <a:t>, or a book. 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Trace </a:t>
            </a:r>
            <a:r>
              <a:rPr lang="en-US" sz="2800" dirty="0"/>
              <a:t>its components </a:t>
            </a:r>
            <a:r>
              <a:rPr lang="en-US" sz="2800" dirty="0" smtClean="0"/>
              <a:t>journey backwards </a:t>
            </a:r>
            <a:r>
              <a:rPr lang="en-US" sz="2800" dirty="0"/>
              <a:t>from your home to their </a:t>
            </a:r>
            <a:r>
              <a:rPr lang="en-US" sz="2800" dirty="0" smtClean="0"/>
              <a:t>origins as </a:t>
            </a:r>
            <a:r>
              <a:rPr lang="en-US" sz="2800" dirty="0"/>
              <a:t>natural resources in </a:t>
            </a:r>
            <a:r>
              <a:rPr lang="en-US" sz="2800" dirty="0" smtClean="0"/>
              <a:t>our environment</a:t>
            </a:r>
            <a:r>
              <a:rPr lang="en-US" sz="2800" dirty="0"/>
              <a:t>. 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How </a:t>
            </a:r>
            <a:r>
              <a:rPr lang="en-US" sz="2800" dirty="0">
                <a:solidFill>
                  <a:srgbClr val="FF0000"/>
                </a:solidFill>
              </a:rPr>
              <a:t>many of these </a:t>
            </a:r>
            <a:r>
              <a:rPr lang="en-US" sz="2800" dirty="0" smtClean="0">
                <a:solidFill>
                  <a:srgbClr val="FF0000"/>
                </a:solidFill>
              </a:rPr>
              <a:t>components are </a:t>
            </a:r>
            <a:r>
              <a:rPr lang="en-US" sz="2800" dirty="0">
                <a:solidFill>
                  <a:srgbClr val="FF0000"/>
                </a:solidFill>
              </a:rPr>
              <a:t>renewable resources and </a:t>
            </a:r>
            <a:r>
              <a:rPr lang="en-US" sz="2800" dirty="0" smtClean="0">
                <a:solidFill>
                  <a:srgbClr val="FF0000"/>
                </a:solidFill>
              </a:rPr>
              <a:t>how many </a:t>
            </a:r>
            <a:r>
              <a:rPr lang="en-US" sz="2800" dirty="0">
                <a:solidFill>
                  <a:srgbClr val="FF0000"/>
                </a:solidFill>
              </a:rPr>
              <a:t>non-renewable</a:t>
            </a:r>
            <a:r>
              <a:rPr lang="en-US" sz="2800" dirty="0"/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34200" y="152400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Rockwell Extra Bold" pitchFamily="18" charset="0"/>
              </a:rPr>
              <a:t>LET’S DO</a:t>
            </a:r>
            <a:endParaRPr lang="en-US" sz="2400" b="1" dirty="0">
              <a:solidFill>
                <a:srgbClr val="FFFF00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Activity 2: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Try </a:t>
            </a:r>
            <a:r>
              <a:rPr lang="en-US" dirty="0"/>
              <a:t>to answer the questions above for </a:t>
            </a:r>
            <a:r>
              <a:rPr lang="en-US" dirty="0" smtClean="0"/>
              <a:t>one of the components </a:t>
            </a:r>
            <a:r>
              <a:rPr lang="en-US" dirty="0"/>
              <a:t>in the article you </a:t>
            </a:r>
            <a:r>
              <a:rPr lang="en-US" dirty="0" smtClean="0"/>
              <a:t>chose in Activity1.</a:t>
            </a:r>
          </a:p>
          <a:p>
            <a:pPr>
              <a:buNone/>
            </a:pPr>
            <a:r>
              <a:rPr lang="en-US" dirty="0" smtClean="0"/>
              <a:t>Then </a:t>
            </a:r>
            <a:r>
              <a:rPr lang="en-US" dirty="0"/>
              <a:t>answer the </a:t>
            </a:r>
            <a:r>
              <a:rPr lang="en-US" dirty="0" smtClean="0"/>
              <a:t>following questions: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). </a:t>
            </a:r>
            <a:r>
              <a:rPr lang="en-US" dirty="0" smtClean="0"/>
              <a:t>Are </a:t>
            </a:r>
            <a:r>
              <a:rPr lang="en-US" dirty="0"/>
              <a:t>you using that </a:t>
            </a:r>
            <a:r>
              <a:rPr lang="en-US" dirty="0" smtClean="0"/>
              <a:t>resource unsustainably</a:t>
            </a:r>
            <a:r>
              <a:rPr lang="en-US" dirty="0"/>
              <a:t>?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b). </a:t>
            </a:r>
            <a:r>
              <a:rPr lang="en-US" dirty="0"/>
              <a:t>In what ways could you reduce, reuse</a:t>
            </a:r>
          </a:p>
          <a:p>
            <a:pPr>
              <a:buNone/>
            </a:pPr>
            <a:r>
              <a:rPr lang="en-US" dirty="0"/>
              <a:t>and recycle that resource?</a:t>
            </a:r>
          </a:p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). </a:t>
            </a:r>
            <a:r>
              <a:rPr lang="en-US" dirty="0" smtClean="0"/>
              <a:t>Is </a:t>
            </a:r>
            <a:r>
              <a:rPr lang="en-US" dirty="0"/>
              <a:t>there an unequal distribution of </a:t>
            </a:r>
            <a:r>
              <a:rPr lang="en-US" dirty="0" smtClean="0"/>
              <a:t>this resource </a:t>
            </a:r>
            <a:r>
              <a:rPr lang="en-US" dirty="0"/>
              <a:t>so that you are more </a:t>
            </a:r>
            <a:r>
              <a:rPr lang="en-US" dirty="0" smtClean="0"/>
              <a:t>fortunate than </a:t>
            </a:r>
            <a:r>
              <a:rPr lang="en-US" dirty="0"/>
              <a:t>many others who have less </a:t>
            </a:r>
            <a:r>
              <a:rPr lang="en-US" dirty="0" smtClean="0"/>
              <a:t>access to </a:t>
            </a:r>
            <a:r>
              <a:rPr lang="en-US" dirty="0"/>
              <a:t>it?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34200" y="152400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Rockwell Extra Bold" pitchFamily="18" charset="0"/>
              </a:rPr>
              <a:t>LET’S DO</a:t>
            </a:r>
            <a:endParaRPr lang="en-US" sz="2400" b="1" dirty="0">
              <a:solidFill>
                <a:srgbClr val="FFFF00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Activity 3: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b="1" dirty="0"/>
              <a:t>Think of all the things that you do in </a:t>
            </a:r>
            <a:r>
              <a:rPr lang="en-US" b="1" dirty="0" smtClean="0"/>
              <a:t>a day</a:t>
            </a:r>
            <a:r>
              <a:rPr lang="en-US" b="1" dirty="0"/>
              <a:t>. List these activities and identify </a:t>
            </a:r>
            <a:r>
              <a:rPr lang="en-US" b="1" dirty="0" smtClean="0"/>
              <a:t>the main </a:t>
            </a:r>
            <a:r>
              <a:rPr lang="en-US" b="1" dirty="0"/>
              <a:t>resources used during these activities.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a). </a:t>
            </a:r>
            <a:r>
              <a:rPr lang="en-US" b="1" dirty="0" smtClean="0"/>
              <a:t>What </a:t>
            </a:r>
            <a:r>
              <a:rPr lang="en-US" b="1" dirty="0"/>
              <a:t>can you do to </a:t>
            </a:r>
            <a:r>
              <a:rPr lang="en-US" b="1" dirty="0" smtClean="0"/>
              <a:t>prevent waste</a:t>
            </a:r>
            <a:r>
              <a:rPr lang="en-US" b="1" dirty="0"/>
              <a:t>, reuse articles that you </a:t>
            </a:r>
            <a:r>
              <a:rPr lang="en-US" b="1" dirty="0" smtClean="0"/>
              <a:t>normally throw </a:t>
            </a:r>
            <a:r>
              <a:rPr lang="en-US" b="1" dirty="0"/>
              <a:t>away, what recycled </a:t>
            </a:r>
            <a:r>
              <a:rPr lang="en-US" b="1" dirty="0" smtClean="0"/>
              <a:t>materials can </a:t>
            </a:r>
            <a:r>
              <a:rPr lang="en-US" b="1" dirty="0"/>
              <a:t>you use</a:t>
            </a:r>
            <a:r>
              <a:rPr lang="en-US" b="1" dirty="0" smtClean="0"/>
              <a:t>?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b). </a:t>
            </a:r>
            <a:r>
              <a:rPr lang="en-US" b="1" dirty="0" smtClean="0"/>
              <a:t>Think </a:t>
            </a:r>
            <a:r>
              <a:rPr lang="en-US" b="1" dirty="0"/>
              <a:t>of the various energy sources you</a:t>
            </a:r>
          </a:p>
          <a:p>
            <a:pPr>
              <a:buNone/>
            </a:pPr>
            <a:r>
              <a:rPr lang="en-US" b="1" dirty="0"/>
              <a:t>use everyday. How could you </a:t>
            </a:r>
            <a:r>
              <a:rPr lang="en-US" b="1" dirty="0" smtClean="0"/>
              <a:t>reduce their </a:t>
            </a:r>
            <a:r>
              <a:rPr lang="en-US" b="1" dirty="0"/>
              <a:t>use?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934200" y="152400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Rockwell Extra Bold" pitchFamily="18" charset="0"/>
              </a:rPr>
              <a:t>LET’S DO</a:t>
            </a:r>
            <a:endParaRPr lang="en-US" sz="2400" b="1" dirty="0">
              <a:solidFill>
                <a:srgbClr val="FFFF00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b="1" dirty="0" smtClean="0">
                <a:solidFill>
                  <a:srgbClr val="006600"/>
                </a:solidFill>
              </a:rPr>
              <a:t>Next Lecture : </a:t>
            </a:r>
            <a:r>
              <a:rPr lang="en-US" sz="4800" b="1" dirty="0" smtClean="0">
                <a:solidFill>
                  <a:srgbClr val="006600"/>
                </a:solidFill>
              </a:rPr>
              <a:t> L2</a:t>
            </a:r>
            <a:endParaRPr lang="en-US" sz="4800" b="1" dirty="0" smtClean="0">
              <a:solidFill>
                <a:srgbClr val="006600"/>
              </a:solidFill>
            </a:endParaRPr>
          </a:p>
          <a:p>
            <a:pPr algn="ctr">
              <a:buNone/>
            </a:pPr>
            <a:r>
              <a:rPr lang="en-US" sz="4800" b="1" dirty="0" smtClean="0">
                <a:solidFill>
                  <a:srgbClr val="7030A0"/>
                </a:solidFill>
              </a:rPr>
              <a:t>1.2 People in the Environment, Institutes in the Environment</a:t>
            </a:r>
          </a:p>
          <a:p>
            <a:pPr algn="ctr">
              <a:buNone/>
            </a:pPr>
            <a:r>
              <a:rPr lang="en-US" sz="4800" b="1" dirty="0" smtClean="0">
                <a:solidFill>
                  <a:srgbClr val="006600"/>
                </a:solidFill>
              </a:rPr>
              <a:t>__________________________</a:t>
            </a:r>
          </a:p>
          <a:p>
            <a:pPr algn="ctr">
              <a:buNone/>
            </a:pPr>
            <a:r>
              <a:rPr lang="en-US" sz="4800" b="1" dirty="0" smtClean="0">
                <a:solidFill>
                  <a:srgbClr val="006600"/>
                </a:solidFill>
              </a:rPr>
              <a:t>THANK YOIU</a:t>
            </a:r>
            <a:endParaRPr lang="en-US" sz="4800" b="1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 The Multidisciplinary Nature of Environmental Studies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3340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You will learn </a:t>
            </a:r>
          </a:p>
          <a:p>
            <a:pPr marL="971550" lvl="1" indent="-514350"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DEFINITION, SCOPE &amp; IMPORTANCE OF ES</a:t>
            </a:r>
          </a:p>
          <a:p>
            <a:pPr marL="1371600" lvl="2" indent="-514350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B050"/>
                </a:solidFill>
              </a:rPr>
              <a:t>Environmental Values  : </a:t>
            </a:r>
            <a:r>
              <a:rPr lang="en-US" b="1" dirty="0" smtClean="0">
                <a:solidFill>
                  <a:srgbClr val="002060"/>
                </a:solidFill>
              </a:rPr>
              <a:t>Direct, Indirect &amp; Option values</a:t>
            </a:r>
          </a:p>
          <a:p>
            <a:pPr marL="1371600" lvl="2" indent="-514350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B050"/>
                </a:solidFill>
              </a:rPr>
              <a:t>Environmental Services : </a:t>
            </a:r>
            <a:r>
              <a:rPr lang="en-US" b="1" dirty="0" smtClean="0">
                <a:solidFill>
                  <a:srgbClr val="002060"/>
                </a:solidFill>
              </a:rPr>
              <a:t>Global, Regional &amp; Local</a:t>
            </a:r>
          </a:p>
          <a:p>
            <a:pPr lvl="1">
              <a:buNone/>
            </a:pPr>
            <a:r>
              <a:rPr lang="en-US" b="1" dirty="0" smtClean="0">
                <a:solidFill>
                  <a:srgbClr val="C00000"/>
                </a:solidFill>
              </a:rPr>
              <a:t>2. NEED FOR PUBLIC AWARENESS</a:t>
            </a:r>
          </a:p>
          <a:p>
            <a:pPr lvl="2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B050"/>
                </a:solidFill>
              </a:rPr>
              <a:t>People in the Environment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Salim</a:t>
            </a:r>
            <a:r>
              <a:rPr lang="en-US" b="1" dirty="0" smtClean="0">
                <a:solidFill>
                  <a:srgbClr val="002060"/>
                </a:solidFill>
              </a:rPr>
              <a:t> Ali, </a:t>
            </a:r>
            <a:r>
              <a:rPr lang="en-US" b="1" dirty="0" err="1" smtClean="0">
                <a:solidFill>
                  <a:srgbClr val="002060"/>
                </a:solidFill>
              </a:rPr>
              <a:t>Indira</a:t>
            </a:r>
            <a:r>
              <a:rPr lang="en-US" b="1" dirty="0" smtClean="0">
                <a:solidFill>
                  <a:srgbClr val="002060"/>
                </a:solidFill>
              </a:rPr>
              <a:t> Gandhi, </a:t>
            </a:r>
            <a:r>
              <a:rPr lang="en-US" b="1" dirty="0" err="1" smtClean="0">
                <a:solidFill>
                  <a:srgbClr val="002060"/>
                </a:solidFill>
              </a:rPr>
              <a:t>M.S.Swaminathan</a:t>
            </a:r>
            <a:r>
              <a:rPr lang="en-US" b="1" dirty="0" smtClean="0">
                <a:solidFill>
                  <a:srgbClr val="002060"/>
                </a:solidFill>
              </a:rPr>
              <a:t>, </a:t>
            </a:r>
            <a:r>
              <a:rPr lang="en-US" b="1" dirty="0" err="1" smtClean="0">
                <a:solidFill>
                  <a:srgbClr val="002060"/>
                </a:solidFill>
              </a:rPr>
              <a:t>Madhav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Gadgil</a:t>
            </a:r>
            <a:r>
              <a:rPr lang="en-US" b="1" dirty="0" smtClean="0">
                <a:solidFill>
                  <a:srgbClr val="002060"/>
                </a:solidFill>
              </a:rPr>
              <a:t>, </a:t>
            </a:r>
            <a:r>
              <a:rPr lang="en-US" b="1" dirty="0" err="1" smtClean="0">
                <a:solidFill>
                  <a:srgbClr val="002060"/>
                </a:solidFill>
              </a:rPr>
              <a:t>M.C.Mehata</a:t>
            </a:r>
            <a:r>
              <a:rPr lang="en-US" b="1" dirty="0" smtClean="0">
                <a:solidFill>
                  <a:srgbClr val="002060"/>
                </a:solidFill>
              </a:rPr>
              <a:t>, Anil </a:t>
            </a:r>
            <a:r>
              <a:rPr lang="en-US" b="1" dirty="0" err="1" smtClean="0">
                <a:solidFill>
                  <a:srgbClr val="002060"/>
                </a:solidFill>
              </a:rPr>
              <a:t>Agarwal</a:t>
            </a:r>
            <a:r>
              <a:rPr lang="en-US" b="1" dirty="0" smtClean="0">
                <a:solidFill>
                  <a:srgbClr val="002060"/>
                </a:solidFill>
              </a:rPr>
              <a:t>, </a:t>
            </a:r>
            <a:r>
              <a:rPr lang="en-US" b="1" dirty="0" err="1" smtClean="0">
                <a:solidFill>
                  <a:srgbClr val="002060"/>
                </a:solidFill>
              </a:rPr>
              <a:t>Medha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Patkar</a:t>
            </a:r>
            <a:r>
              <a:rPr lang="en-US" b="1" dirty="0" smtClean="0">
                <a:solidFill>
                  <a:srgbClr val="002060"/>
                </a:solidFill>
              </a:rPr>
              <a:t>, &amp; Sunder </a:t>
            </a:r>
            <a:r>
              <a:rPr lang="en-US" b="1" dirty="0" err="1" smtClean="0">
                <a:solidFill>
                  <a:srgbClr val="002060"/>
                </a:solidFill>
              </a:rPr>
              <a:t>Lal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bahuguna</a:t>
            </a:r>
            <a:endParaRPr lang="en-US" b="1" dirty="0" smtClean="0">
              <a:solidFill>
                <a:srgbClr val="002060"/>
              </a:solidFill>
            </a:endParaRPr>
          </a:p>
          <a:p>
            <a:pPr lvl="2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2060"/>
                </a:solidFill>
              </a:rPr>
              <a:t>  </a:t>
            </a:r>
            <a:r>
              <a:rPr lang="en-US" b="1" dirty="0" smtClean="0">
                <a:solidFill>
                  <a:srgbClr val="00B050"/>
                </a:solidFill>
              </a:rPr>
              <a:t>Institutions in the Environment:</a:t>
            </a:r>
          </a:p>
          <a:p>
            <a:pPr lvl="3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2060"/>
                </a:solidFill>
              </a:rPr>
              <a:t> BNHS, BSI, ZSI, CPCB, CSE, BVIEER, CPR-EEC, CEE, MCBT, SACON, WWF-I, WII, </a:t>
            </a:r>
            <a:r>
              <a:rPr lang="en-US" b="1" dirty="0" err="1" smtClean="0">
                <a:solidFill>
                  <a:srgbClr val="002060"/>
                </a:solidFill>
              </a:rPr>
              <a:t>MoEF</a:t>
            </a:r>
            <a:r>
              <a:rPr lang="en-US" b="1" dirty="0" smtClean="0">
                <a:solidFill>
                  <a:srgbClr val="002060"/>
                </a:solidFill>
              </a:rPr>
              <a:t>.</a:t>
            </a:r>
          </a:p>
          <a:p>
            <a:pPr lvl="3"/>
            <a:endParaRPr lang="en-US" dirty="0" smtClean="0"/>
          </a:p>
          <a:p>
            <a:pPr lvl="2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2514600" y="13716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81000" y="838200"/>
            <a:ext cx="8458200" cy="5867400"/>
          </a:xfrm>
          <a:prstGeom prst="rect">
            <a:avLst/>
          </a:prstGeom>
        </p:spPr>
        <p:txBody>
          <a:bodyPr/>
          <a:lstStyle/>
          <a:p>
            <a:pPr lvl="1">
              <a:spcBef>
                <a:spcPts val="700"/>
              </a:spcBef>
              <a:defRPr/>
            </a:pPr>
            <a:r>
              <a:rPr lang="en-US" sz="2000" b="1" i="1" kern="0" dirty="0">
                <a:solidFill>
                  <a:srgbClr val="000000"/>
                </a:solidFill>
                <a:cs typeface="Times New Roman" pitchFamily="16" charset="0"/>
              </a:rPr>
              <a:t>“If you plan for one year, plant rice, if you plan for 10 years plant trees and if you plan for 100 years, educate people”  </a:t>
            </a:r>
            <a:r>
              <a:rPr lang="en-US" sz="2000" b="1" i="1" kern="0" dirty="0" smtClean="0">
                <a:solidFill>
                  <a:srgbClr val="000000"/>
                </a:solidFill>
                <a:cs typeface="Times New Roman" pitchFamily="16" charset="0"/>
              </a:rPr>
              <a:t>                                                                        </a:t>
            </a:r>
            <a:endParaRPr lang="en-US" sz="2000" b="1" i="1" kern="0" dirty="0">
              <a:solidFill>
                <a:schemeClr val="tx1"/>
              </a:solidFill>
              <a:cs typeface="Times New Roman" pitchFamily="16" charset="0"/>
            </a:endParaRPr>
          </a:p>
          <a:p>
            <a:pPr lvl="1">
              <a:spcBef>
                <a:spcPts val="7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cs typeface="Times New Roman" pitchFamily="16" charset="0"/>
              </a:rPr>
              <a:t>So, if we want to </a:t>
            </a:r>
            <a:r>
              <a:rPr lang="en-US" sz="2000" b="1" kern="0" dirty="0">
                <a:solidFill>
                  <a:srgbClr val="0070C0"/>
                </a:solidFill>
                <a:cs typeface="Times New Roman" pitchFamily="16" charset="0"/>
              </a:rPr>
              <a:t>manage our earth</a:t>
            </a:r>
            <a:r>
              <a:rPr lang="en-US" sz="2000" b="1" kern="0" dirty="0">
                <a:solidFill>
                  <a:srgbClr val="000000"/>
                </a:solidFill>
                <a:cs typeface="Times New Roman" pitchFamily="16" charset="0"/>
              </a:rPr>
              <a:t>, we must make people environmentally </a:t>
            </a:r>
            <a:r>
              <a:rPr lang="en-US" sz="2000" b="1" kern="0" dirty="0" smtClean="0">
                <a:solidFill>
                  <a:srgbClr val="000000"/>
                </a:solidFill>
                <a:cs typeface="Times New Roman" pitchFamily="16" charset="0"/>
              </a:rPr>
              <a:t>educated.</a:t>
            </a:r>
            <a:endParaRPr lang="en-US" sz="2000" b="1" i="1" kern="0" dirty="0">
              <a:solidFill>
                <a:srgbClr val="000000"/>
              </a:solidFill>
              <a:cs typeface="Times New Roman" pitchFamily="16" charset="0"/>
            </a:endParaRPr>
          </a:p>
          <a:p>
            <a:pPr lvl="1">
              <a:spcBef>
                <a:spcPts val="700"/>
              </a:spcBef>
              <a:defRPr/>
            </a:pPr>
            <a:r>
              <a:rPr lang="en-US" sz="2800" b="1" kern="0" dirty="0">
                <a:solidFill>
                  <a:srgbClr val="FF0000"/>
                </a:solidFill>
                <a:cs typeface="Times New Roman" pitchFamily="16" charset="0"/>
              </a:rPr>
              <a:t>Definition: </a:t>
            </a:r>
            <a:endParaRPr lang="en-US" sz="2800" b="1" kern="0" dirty="0" smtClean="0">
              <a:solidFill>
                <a:srgbClr val="FF0000"/>
              </a:solidFill>
              <a:cs typeface="Times New Roman" pitchFamily="16" charset="0"/>
            </a:endParaRPr>
          </a:p>
          <a:p>
            <a:pPr lvl="1">
              <a:spcBef>
                <a:spcPts val="700"/>
              </a:spcBef>
              <a:defRPr/>
            </a:pPr>
            <a:r>
              <a:rPr lang="en-US" sz="2400" b="1" kern="0" dirty="0" smtClean="0">
                <a:solidFill>
                  <a:srgbClr val="0070C0"/>
                </a:solidFill>
                <a:cs typeface="Times New Roman" pitchFamily="16" charset="0"/>
              </a:rPr>
              <a:t>Environment</a:t>
            </a:r>
            <a:r>
              <a:rPr lang="en-US" sz="2400" b="1" kern="0" dirty="0" smtClean="0">
                <a:solidFill>
                  <a:srgbClr val="000000"/>
                </a:solidFill>
                <a:cs typeface="Times New Roman" pitchFamily="16" charset="0"/>
              </a:rPr>
              <a:t> </a:t>
            </a:r>
            <a:r>
              <a:rPr lang="en-US" sz="2400" kern="0" dirty="0">
                <a:solidFill>
                  <a:srgbClr val="000000"/>
                </a:solidFill>
                <a:cs typeface="Times New Roman" pitchFamily="16" charset="0"/>
              </a:rPr>
              <a:t>can be defined as the circumstances or conditions that surrounds an </a:t>
            </a:r>
            <a:r>
              <a:rPr lang="en-US" sz="2400" kern="0" dirty="0" smtClean="0">
                <a:solidFill>
                  <a:srgbClr val="000000"/>
                </a:solidFill>
                <a:cs typeface="Times New Roman" pitchFamily="16" charset="0"/>
              </a:rPr>
              <a:t>organism.</a:t>
            </a:r>
          </a:p>
          <a:p>
            <a:pPr lvl="1">
              <a:spcBef>
                <a:spcPts val="700"/>
              </a:spcBef>
              <a:defRPr/>
            </a:pPr>
            <a:endParaRPr lang="en-US" sz="2400" kern="0" dirty="0" smtClean="0">
              <a:solidFill>
                <a:srgbClr val="000000"/>
              </a:solidFill>
              <a:cs typeface="Times New Roman" pitchFamily="16" charset="0"/>
            </a:endParaRPr>
          </a:p>
          <a:p>
            <a:pPr lvl="1">
              <a:spcBef>
                <a:spcPts val="700"/>
              </a:spcBef>
              <a:defRPr/>
            </a:pPr>
            <a:r>
              <a:rPr lang="en-US" sz="2400" b="1" kern="0" dirty="0" smtClean="0">
                <a:solidFill>
                  <a:srgbClr val="0070C0"/>
                </a:solidFill>
                <a:cs typeface="Times New Roman" pitchFamily="16" charset="0"/>
              </a:rPr>
              <a:t>Environmental Studies </a:t>
            </a:r>
            <a:r>
              <a:rPr lang="en-US" sz="2400" b="1" kern="0" dirty="0" smtClean="0">
                <a:solidFill>
                  <a:srgbClr val="000000"/>
                </a:solidFill>
                <a:cs typeface="Times New Roman" pitchFamily="16" charset="0"/>
              </a:rPr>
              <a:t>is the scientific study of the environmental system and the status of its changes on organism</a:t>
            </a:r>
          </a:p>
          <a:p>
            <a:pPr lvl="1">
              <a:spcBef>
                <a:spcPts val="700"/>
              </a:spcBef>
              <a:defRPr/>
            </a:pPr>
            <a:r>
              <a:rPr lang="en-US" sz="2000" b="1" kern="0" dirty="0" smtClean="0">
                <a:solidFill>
                  <a:srgbClr val="000000"/>
                </a:solidFill>
                <a:cs typeface="Times New Roman" pitchFamily="16" charset="0"/>
              </a:rPr>
              <a:t>Or </a:t>
            </a:r>
            <a:endParaRPr lang="en-US" sz="2000" b="1" kern="0" dirty="0">
              <a:solidFill>
                <a:srgbClr val="000000"/>
              </a:solidFill>
              <a:cs typeface="Times New Roman" pitchFamily="16" charset="0"/>
            </a:endParaRPr>
          </a:p>
          <a:p>
            <a:pPr lvl="1">
              <a:spcBef>
                <a:spcPts val="700"/>
              </a:spcBef>
              <a:defRPr/>
            </a:pPr>
            <a:r>
              <a:rPr lang="en-US" sz="2400" b="1" kern="0" dirty="0">
                <a:solidFill>
                  <a:srgbClr val="0070C0"/>
                </a:solidFill>
                <a:cs typeface="Times New Roman" pitchFamily="16" charset="0"/>
              </a:rPr>
              <a:t>Environmental Sciences</a:t>
            </a:r>
            <a:r>
              <a:rPr lang="en-US" sz="2400" b="1" kern="0" dirty="0">
                <a:solidFill>
                  <a:srgbClr val="000000"/>
                </a:solidFill>
                <a:cs typeface="Times New Roman" pitchFamily="16" charset="0"/>
              </a:rPr>
              <a:t>, is the systematic study of our environment and existence in it </a:t>
            </a:r>
            <a:endParaRPr lang="en-US" sz="2000" b="1" kern="0" dirty="0">
              <a:solidFill>
                <a:srgbClr val="000000"/>
              </a:solidFill>
              <a:cs typeface="Times New Roman" pitchFamily="16" charset="0"/>
            </a:endParaRPr>
          </a:p>
          <a:p>
            <a:pPr lvl="1">
              <a:spcBef>
                <a:spcPts val="700"/>
              </a:spcBef>
              <a:buFont typeface="Wingdings 2" pitchFamily="18" charset="2"/>
              <a:buNone/>
              <a:defRPr/>
            </a:pPr>
            <a:endParaRPr lang="en-US" sz="2800" b="1" kern="0" dirty="0">
              <a:solidFill>
                <a:srgbClr val="000000"/>
              </a:solidFill>
              <a:cs typeface="Times New Roman" pitchFamily="16" charset="0"/>
            </a:endParaRPr>
          </a:p>
          <a:p>
            <a:pPr marL="342900" indent="-342900">
              <a:spcBef>
                <a:spcPts val="800"/>
              </a:spcBef>
              <a:defRPr/>
            </a:pPr>
            <a:endParaRPr lang="en-US" sz="3200" b="1" kern="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52400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kern="0" dirty="0" smtClean="0">
                <a:solidFill>
                  <a:srgbClr val="002060"/>
                </a:solidFill>
                <a:latin typeface="Times New Roman" pitchFamily="16" charset="0"/>
                <a:cs typeface="Times New Roman" pitchFamily="16" charset="0"/>
              </a:rPr>
              <a:t>1.1 Introduction, Scope &amp; Importance of ES 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ES..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Environmental studies deals with every issue that affects an organism. It is essentially </a:t>
            </a:r>
            <a:r>
              <a:rPr lang="en-US" b="1" i="1" dirty="0" smtClean="0">
                <a:solidFill>
                  <a:srgbClr val="FF0000"/>
                </a:solidFill>
              </a:rPr>
              <a:t>a multidisciplinary approach</a:t>
            </a:r>
            <a:r>
              <a:rPr lang="en-US" dirty="0" smtClean="0"/>
              <a:t> that brings about an appreciation of our natural world and human impacts on its integrity. </a:t>
            </a:r>
          </a:p>
          <a:p>
            <a:r>
              <a:rPr lang="en-US" dirty="0" smtClean="0"/>
              <a:t>It is an applied science as its </a:t>
            </a:r>
            <a:r>
              <a:rPr lang="en-US" b="1" i="1" dirty="0" smtClean="0"/>
              <a:t>seeks practical answers </a:t>
            </a:r>
            <a:r>
              <a:rPr lang="en-US" dirty="0" smtClean="0"/>
              <a:t>to making human civilization sustainable on the earth’s finite resources.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Environment is not a single subject.</a:t>
            </a:r>
          </a:p>
          <a:p>
            <a:r>
              <a:rPr lang="en-US" dirty="0" smtClean="0"/>
              <a:t> It is an </a:t>
            </a:r>
            <a:r>
              <a:rPr lang="en-US" b="1" dirty="0" smtClean="0"/>
              <a:t>integration of several subjects</a:t>
            </a:r>
            <a:r>
              <a:rPr lang="en-US" dirty="0" smtClean="0"/>
              <a:t> that include both </a:t>
            </a:r>
            <a:r>
              <a:rPr lang="en-US" b="1" dirty="0" smtClean="0"/>
              <a:t>Science and Social Studies</a:t>
            </a:r>
            <a:r>
              <a:rPr lang="en-US" dirty="0" smtClean="0"/>
              <a:t>.</a:t>
            </a:r>
          </a:p>
          <a:p>
            <a:r>
              <a:rPr lang="en-US" dirty="0"/>
              <a:t>To understand </a:t>
            </a:r>
            <a:r>
              <a:rPr lang="en-US" dirty="0" smtClean="0"/>
              <a:t>all the </a:t>
            </a:r>
            <a:r>
              <a:rPr lang="en-US" dirty="0"/>
              <a:t>different aspects of our environment </a:t>
            </a:r>
            <a:r>
              <a:rPr lang="en-US" dirty="0" smtClean="0"/>
              <a:t>we need </a:t>
            </a:r>
            <a:r>
              <a:rPr lang="en-US" dirty="0"/>
              <a:t>to understand </a:t>
            </a:r>
            <a:r>
              <a:rPr lang="en-US" i="1" dirty="0"/>
              <a:t>biology, chemistry, physics</a:t>
            </a:r>
            <a:r>
              <a:rPr lang="en-US" i="1" dirty="0" smtClean="0"/>
              <a:t>, geography</a:t>
            </a:r>
            <a:r>
              <a:rPr lang="en-US" i="1" dirty="0"/>
              <a:t>, resource management, </a:t>
            </a:r>
            <a:r>
              <a:rPr lang="en-US" dirty="0" smtClean="0"/>
              <a:t>engineering, sociology, health, anthropology, economics, statistics, computers (IT), philosophy and </a:t>
            </a:r>
            <a:r>
              <a:rPr lang="en-US" dirty="0"/>
              <a:t>population issues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Thus the </a:t>
            </a:r>
            <a:r>
              <a:rPr lang="en-US" b="1" dirty="0"/>
              <a:t>scope of </a:t>
            </a:r>
            <a:r>
              <a:rPr lang="en-US" b="1" dirty="0" smtClean="0"/>
              <a:t>environmental studies </a:t>
            </a:r>
            <a:r>
              <a:rPr lang="en-US" b="1" dirty="0"/>
              <a:t>is extremely wide and </a:t>
            </a:r>
            <a:r>
              <a:rPr lang="en-US" b="1" dirty="0" smtClean="0"/>
              <a:t>covers some </a:t>
            </a:r>
            <a:r>
              <a:rPr lang="en-US" b="1" dirty="0"/>
              <a:t>aspects of nearly every major </a:t>
            </a:r>
            <a:r>
              <a:rPr lang="en-US" b="1" dirty="0" smtClean="0"/>
              <a:t>discipline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304800"/>
            <a:ext cx="609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1.1 MULTIDESCIPLINARY NATURE OF ES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Multidisciplinary nature of&#10;environmental studies&#10;ENVIRONMENTAL&#10;STUDIES&#10;Life sciences&#10;Biology, Biochemistry,&#10;Microbiology,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7637"/>
            <a:ext cx="8534400" cy="655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Principles of environmental education:</a:t>
            </a:r>
            <a:br>
              <a:rPr lang="en-IN" sz="4000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</a:b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SzPct val="70000"/>
              <a:buFont typeface="Times New Roman" pitchFamily="16" charset="0"/>
              <a:buBlip>
                <a:blip r:embed="rId2"/>
              </a:buBlip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  Examine the major environmental issues</a:t>
            </a:r>
          </a:p>
          <a:p>
            <a:pPr>
              <a:lnSpc>
                <a:spcPct val="150000"/>
              </a:lnSpc>
              <a:buSzPct val="70000"/>
              <a:buFont typeface="Times New Roman" pitchFamily="16" charset="0"/>
              <a:buBlip>
                <a:blip r:embed="rId2"/>
              </a:buBlip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dirty="0" smtClean="0">
                <a:solidFill>
                  <a:srgbClr val="0084D1"/>
                </a:solidFill>
                <a:latin typeface="Times New Roman" pitchFamily="16" charset="0"/>
                <a:cs typeface="Times New Roman" pitchFamily="16" charset="0"/>
              </a:rPr>
              <a:t>  Discover the root cause</a:t>
            </a:r>
          </a:p>
          <a:p>
            <a:pPr>
              <a:lnSpc>
                <a:spcPct val="150000"/>
              </a:lnSpc>
              <a:buSzPct val="70000"/>
              <a:buFont typeface="Times New Roman" pitchFamily="16" charset="0"/>
              <a:buBlip>
                <a:blip r:embed="rId2"/>
              </a:buBlip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dirty="0" smtClean="0">
                <a:solidFill>
                  <a:srgbClr val="0070C0"/>
                </a:solidFill>
                <a:latin typeface="Times New Roman" pitchFamily="16" charset="0"/>
                <a:cs typeface="Times New Roman" pitchFamily="16" charset="0"/>
              </a:rPr>
              <a:t>  </a:t>
            </a:r>
            <a:r>
              <a:rPr lang="en-IN" dirty="0" smtClean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Times New Roman" pitchFamily="16" charset="0"/>
              </a:rPr>
              <a:t>Develop problem solving skills</a:t>
            </a:r>
          </a:p>
          <a:p>
            <a:pPr>
              <a:lnSpc>
                <a:spcPct val="150000"/>
              </a:lnSpc>
              <a:buSzPct val="70000"/>
              <a:buFont typeface="Times New Roman" pitchFamily="16" charset="0"/>
              <a:buBlip>
                <a:blip r:embed="rId2"/>
              </a:buBlip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dirty="0" smtClean="0">
                <a:solidFill>
                  <a:srgbClr val="0084D1"/>
                </a:solidFill>
                <a:latin typeface="Times New Roman" pitchFamily="16" charset="0"/>
                <a:cs typeface="Times New Roman" pitchFamily="16" charset="0"/>
              </a:rPr>
              <a:t>  Promote co-operation in solving problems</a:t>
            </a:r>
          </a:p>
          <a:p>
            <a:pPr>
              <a:lnSpc>
                <a:spcPct val="150000"/>
              </a:lnSpc>
              <a:buSzPct val="70000"/>
              <a:buFont typeface="Times New Roman" pitchFamily="16" charset="0"/>
              <a:buBlip>
                <a:blip r:embed="rId2"/>
              </a:buBlip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IN" dirty="0" smtClean="0">
                <a:solidFill>
                  <a:srgbClr val="0084D1"/>
                </a:solidFill>
                <a:latin typeface="Times New Roman" pitchFamily="16" charset="0"/>
                <a:cs typeface="Times New Roman" pitchFamily="16" charset="0"/>
              </a:rPr>
              <a:t>  </a:t>
            </a:r>
            <a:r>
              <a:rPr lang="en-IN" dirty="0" smtClean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Times New Roman" pitchFamily="16" charset="0"/>
              </a:rPr>
              <a:t>Emphasis active participation in prevention and solution to problems.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848600" cy="7175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dirty="0" smtClean="0">
                <a:solidFill>
                  <a:srgbClr val="006600"/>
                </a:solidFill>
                <a:latin typeface="Times New Roman" pitchFamily="16" charset="0"/>
                <a:cs typeface="Times New Roman" pitchFamily="16" charset="0"/>
              </a:rPr>
              <a:t>Framework for addressing environmental problem </a:t>
            </a:r>
          </a:p>
        </p:txBody>
      </p:sp>
      <p:sp>
        <p:nvSpPr>
          <p:cNvPr id="6147" name="Text Placeholder 3"/>
          <p:cNvSpPr>
            <a:spLocks noGrp="1"/>
          </p:cNvSpPr>
          <p:nvPr>
            <p:ph type="body" idx="2"/>
          </p:nvPr>
        </p:nvSpPr>
        <p:spPr>
          <a:xfrm>
            <a:off x="457200" y="1066800"/>
            <a:ext cx="5105400" cy="5638800"/>
          </a:xfrm>
        </p:spPr>
        <p:txBody>
          <a:bodyPr>
            <a:normAutofit lnSpcReduction="10000"/>
          </a:bodyPr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Scientific Assessment</a:t>
            </a:r>
            <a:r>
              <a:rPr lang="en-US" sz="2400" dirty="0" smtClean="0">
                <a:solidFill>
                  <a:srgbClr val="FF0000"/>
                </a:solidFill>
              </a:rPr>
              <a:t>: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1800" dirty="0" smtClean="0">
                <a:latin typeface="Times New Roman" pitchFamily="16" charset="0"/>
                <a:cs typeface="Times New Roman" pitchFamily="16" charset="0"/>
              </a:rPr>
              <a:t>Collection of information, data, simulations , model, predict the future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Risk Analysis: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Results from simulations are analyzed. Potential effects 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Public Education and involvement: 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Through publications, awareness through media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2000" dirty="0" smtClean="0">
                <a:latin typeface="Times New Roman" pitchFamily="16" charset="0"/>
                <a:cs typeface="Times New Roman" pitchFamily="16" charset="0"/>
              </a:rPr>
              <a:t>Explanation of the problem along with probable cost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Political Action: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1900" dirty="0" smtClean="0">
                <a:latin typeface="Times New Roman" pitchFamily="16" charset="0"/>
                <a:cs typeface="Times New Roman" pitchFamily="16" charset="0"/>
              </a:rPr>
              <a:t>Course of Action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  <a:latin typeface="Times New Roman" pitchFamily="16" charset="0"/>
                <a:cs typeface="Times New Roman" pitchFamily="16" charset="0"/>
              </a:rPr>
              <a:t>Evaluation:</a:t>
            </a:r>
            <a:endParaRPr lang="en-US" sz="3500" dirty="0" smtClean="0">
              <a:solidFill>
                <a:srgbClr val="FF0000"/>
              </a:solidFill>
              <a:latin typeface="Times New Roman" pitchFamily="16" charset="0"/>
              <a:cs typeface="Times New Roman" pitchFamily="16" charset="0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2200" dirty="0" smtClean="0">
                <a:latin typeface="Times New Roman" pitchFamily="16" charset="0"/>
                <a:cs typeface="Times New Roman" pitchFamily="16" charset="0"/>
              </a:rPr>
              <a:t>Actions to be evaluated, monitored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US" sz="2200" dirty="0" smtClean="0">
                <a:latin typeface="Times New Roman" pitchFamily="16" charset="0"/>
                <a:cs typeface="Times New Roman" pitchFamily="16" charset="0"/>
              </a:rPr>
              <a:t>Improve the initial assessment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US" sz="1600" dirty="0" smtClean="0">
              <a:latin typeface="Times New Roman" pitchFamily="16" charset="0"/>
              <a:cs typeface="Times New Roman" pitchFamily="16" charset="0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endParaRPr lang="en-US" sz="1600" dirty="0" smtClean="0">
              <a:latin typeface="Times New Roman" pitchFamily="16" charset="0"/>
              <a:cs typeface="Times New Roman" pitchFamily="16" charset="0"/>
            </a:endParaRPr>
          </a:p>
          <a:p>
            <a:pPr marL="800100" lvl="1" indent="-342900" eaLnBrk="1" hangingPunct="1">
              <a:buFont typeface="Calibri" pitchFamily="34" charset="0"/>
              <a:buAutoNum type="arabicPeriod"/>
            </a:pPr>
            <a:endParaRPr lang="en-US" sz="1600" dirty="0" smtClean="0"/>
          </a:p>
        </p:txBody>
      </p:sp>
      <p:grpSp>
        <p:nvGrpSpPr>
          <p:cNvPr id="2" name="Content Placeholder 4"/>
          <p:cNvGrpSpPr>
            <a:grpSpLocks noGrp="1"/>
          </p:cNvGrpSpPr>
          <p:nvPr>
            <p:ph sz="half" idx="1"/>
          </p:nvPr>
        </p:nvGrpSpPr>
        <p:grpSpPr bwMode="auto">
          <a:xfrm>
            <a:off x="5638800" y="1143000"/>
            <a:ext cx="2895600" cy="5562600"/>
            <a:chOff x="838200" y="1600200"/>
            <a:chExt cx="2590800" cy="4495800"/>
          </a:xfrm>
        </p:grpSpPr>
        <p:sp>
          <p:nvSpPr>
            <p:cNvPr id="6" name="Down Arrow Callout 5"/>
            <p:cNvSpPr/>
            <p:nvPr/>
          </p:nvSpPr>
          <p:spPr>
            <a:xfrm>
              <a:off x="838200" y="1600200"/>
              <a:ext cx="2590800" cy="838831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Scientific Assessment</a:t>
              </a:r>
            </a:p>
          </p:txBody>
        </p:sp>
        <p:sp>
          <p:nvSpPr>
            <p:cNvPr id="7" name="Down Arrow Callout 6"/>
            <p:cNvSpPr/>
            <p:nvPr/>
          </p:nvSpPr>
          <p:spPr>
            <a:xfrm>
              <a:off x="838200" y="2439031"/>
              <a:ext cx="2590800" cy="913209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Risk Analysis</a:t>
              </a:r>
            </a:p>
          </p:txBody>
        </p:sp>
        <p:sp>
          <p:nvSpPr>
            <p:cNvPr id="8" name="Down Arrow Callout 7"/>
            <p:cNvSpPr/>
            <p:nvPr/>
          </p:nvSpPr>
          <p:spPr>
            <a:xfrm>
              <a:off x="838200" y="3352240"/>
              <a:ext cx="2590800" cy="914587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Public Education and Involvement</a:t>
              </a:r>
            </a:p>
          </p:txBody>
        </p:sp>
        <p:sp>
          <p:nvSpPr>
            <p:cNvPr id="9" name="Down Arrow Callout 8"/>
            <p:cNvSpPr/>
            <p:nvPr/>
          </p:nvSpPr>
          <p:spPr>
            <a:xfrm>
              <a:off x="838200" y="4266826"/>
              <a:ext cx="2590800" cy="914587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Political Action</a:t>
              </a:r>
            </a:p>
          </p:txBody>
        </p:sp>
        <p:sp>
          <p:nvSpPr>
            <p:cNvPr id="10" name="Down Arrow Callout 9"/>
            <p:cNvSpPr/>
            <p:nvPr/>
          </p:nvSpPr>
          <p:spPr>
            <a:xfrm>
              <a:off x="838200" y="5181413"/>
              <a:ext cx="2590800" cy="914587"/>
            </a:xfrm>
            <a:prstGeom prst="downArrow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/>
                <a:t>Evaluation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1013</Words>
  <Application>Microsoft Office PowerPoint</Application>
  <PresentationFormat>On-screen Show (4:3)</PresentationFormat>
  <Paragraphs>129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1.The Multidisciplinary Nature of Environmental Studies</vt:lpstr>
      <vt:lpstr>Slide 2</vt:lpstr>
      <vt:lpstr> The Multidisciplinary Nature of Environmental Studies</vt:lpstr>
      <vt:lpstr>Slide 4</vt:lpstr>
      <vt:lpstr>ES..</vt:lpstr>
      <vt:lpstr>Slide 6</vt:lpstr>
      <vt:lpstr>Slide 7</vt:lpstr>
      <vt:lpstr>Principles of environmental education: </vt:lpstr>
      <vt:lpstr>Framework for addressing environmental problem </vt:lpstr>
      <vt:lpstr>Major Global Environmental Problems</vt:lpstr>
      <vt:lpstr>Slide 11</vt:lpstr>
      <vt:lpstr>Slide 12</vt:lpstr>
      <vt:lpstr>Slide 13</vt:lpstr>
      <vt:lpstr>Slide 14</vt:lpstr>
      <vt:lpstr>Slide 15</vt:lpstr>
      <vt:lpstr>Objectives of environmental studies</vt:lpstr>
      <vt:lpstr>Importance of Environmental Studies</vt:lpstr>
      <vt:lpstr>Importance of Environmental Studies</vt:lpstr>
      <vt:lpstr>Environmental values</vt:lpstr>
      <vt:lpstr>Environmental services : Global, Regional &amp; Local </vt:lpstr>
      <vt:lpstr>Environmental services : Global, Regional &amp; Local </vt:lpstr>
      <vt:lpstr>Environmental services : Global, Regional &amp; Local </vt:lpstr>
      <vt:lpstr>Environmental Significant Days</vt:lpstr>
      <vt:lpstr>Activity 1: </vt:lpstr>
      <vt:lpstr>Activity 2: </vt:lpstr>
      <vt:lpstr>Activity 3: 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48</cp:revision>
  <dcterms:created xsi:type="dcterms:W3CDTF">2020-09-18T05:06:53Z</dcterms:created>
  <dcterms:modified xsi:type="dcterms:W3CDTF">2022-11-30T06:31:36Z</dcterms:modified>
</cp:coreProperties>
</file>